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65" r:id="rId4"/>
    <p:sldId id="284" r:id="rId5"/>
    <p:sldId id="263" r:id="rId6"/>
    <p:sldId id="267" r:id="rId7"/>
    <p:sldId id="285" r:id="rId8"/>
    <p:sldId id="264"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68" r:id="rId25"/>
    <p:sldId id="26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313" autoAdjust="0"/>
  </p:normalViewPr>
  <p:slideViewPr>
    <p:cSldViewPr snapToGrid="0">
      <p:cViewPr varScale="1">
        <p:scale>
          <a:sx n="62" d="100"/>
          <a:sy n="62" d="100"/>
        </p:scale>
        <p:origin x="141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3A74D-ED00-4277-A5C4-EF234638F5EF}"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24F52-B115-432D-AE62-EB1995483E22}" type="slidenum">
              <a:rPr lang="en-US" smtClean="0"/>
              <a:t>‹#›</a:t>
            </a:fld>
            <a:endParaRPr lang="en-US"/>
          </a:p>
        </p:txBody>
      </p:sp>
    </p:spTree>
    <p:extLst>
      <p:ext uri="{BB962C8B-B14F-4D97-AF65-F5344CB8AC3E}">
        <p14:creationId xmlns:p14="http://schemas.microsoft.com/office/powerpoint/2010/main" val="348394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exalytics.com/lexablog/machine-learning-vs-natural-language-processing-part-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lexalytics.com/technology/sentimen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Data preprocessing in machine learning is the practice of cleaning and </a:t>
            </a:r>
            <a:r>
              <a:rPr lang="en-US" sz="1200" b="0" i="0" kern="1200" dirty="0" err="1" smtClean="0">
                <a:solidFill>
                  <a:schemeClr val="tx1"/>
                </a:solidFill>
                <a:effectLst/>
                <a:latin typeface="+mn-lt"/>
                <a:ea typeface="+mn-ea"/>
                <a:cs typeface="+mn-cs"/>
              </a:rPr>
              <a:t>organising</a:t>
            </a:r>
            <a:r>
              <a:rPr lang="en-US" sz="1200" b="0" i="0" kern="1200" dirty="0" smtClean="0">
                <a:solidFill>
                  <a:schemeClr val="tx1"/>
                </a:solidFill>
                <a:effectLst/>
                <a:latin typeface="+mn-lt"/>
                <a:ea typeface="+mn-ea"/>
                <a:cs typeface="+mn-cs"/>
              </a:rPr>
              <a:t> raw data to prepare it for model training. Raw data is seldom in the ideal format for machine learning algorithms, and it often contains inconsistencies, missing values, or outliers.</a:t>
            </a:r>
          </a:p>
          <a:p>
            <a:r>
              <a:rPr lang="en-US" sz="1200" b="0" i="0" kern="1200" dirty="0" smtClean="0">
                <a:solidFill>
                  <a:schemeClr val="tx1"/>
                </a:solidFill>
                <a:effectLst/>
                <a:latin typeface="+mn-lt"/>
                <a:ea typeface="+mn-ea"/>
                <a:cs typeface="+mn-cs"/>
              </a:rPr>
              <a:t>Preprocessing in machine learning encompasses all the activities that make the data suitable for model training. It is the series of steps that ensure your data is in the right format, contains accurate information, and is compatible with the chosen machine learning algorithm. </a:t>
            </a:r>
          </a:p>
          <a:p>
            <a:r>
              <a:rPr lang="en-US" sz="1200" b="0" i="0" kern="1200" dirty="0" smtClean="0">
                <a:solidFill>
                  <a:schemeClr val="tx1"/>
                </a:solidFill>
                <a:effectLst/>
                <a:latin typeface="+mn-lt"/>
                <a:ea typeface="+mn-ea"/>
                <a:cs typeface="+mn-cs"/>
              </a:rPr>
              <a:t>Without proper machine learning preprocessing, model training can be fraught with issues, leading to inaccurate predictions and poor performance.</a:t>
            </a:r>
            <a:endParaRPr lang="en-US" dirty="0"/>
          </a:p>
        </p:txBody>
      </p:sp>
      <p:sp>
        <p:nvSpPr>
          <p:cNvPr id="4" name="Slide Number Placeholder 3"/>
          <p:cNvSpPr>
            <a:spLocks noGrp="1"/>
          </p:cNvSpPr>
          <p:nvPr>
            <p:ph type="sldNum" sz="quarter" idx="10"/>
          </p:nvPr>
        </p:nvSpPr>
        <p:spPr/>
        <p:txBody>
          <a:bodyPr/>
          <a:lstStyle/>
          <a:p>
            <a:fld id="{EEB24F52-B115-432D-AE62-EB1995483E22}" type="slidenum">
              <a:rPr lang="en-US" smtClean="0"/>
              <a:t>8</a:t>
            </a:fld>
            <a:endParaRPr lang="en-US"/>
          </a:p>
        </p:txBody>
      </p:sp>
    </p:spTree>
    <p:extLst>
      <p:ext uri="{BB962C8B-B14F-4D97-AF65-F5344CB8AC3E}">
        <p14:creationId xmlns:p14="http://schemas.microsoft.com/office/powerpoint/2010/main" val="2964757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Tokenization is language-specific, and each language has its own tokenization requirements. English, for example, uses white space and punctuation to denote tokens, and is relatively simple to tokenize.</a:t>
            </a:r>
          </a:p>
          <a:p>
            <a:r>
              <a:rPr lang="en-US" sz="1200" b="0" i="0" u="none" strike="noStrike" kern="1200" dirty="0" smtClean="0">
                <a:solidFill>
                  <a:schemeClr val="tx1"/>
                </a:solidFill>
                <a:effectLst/>
                <a:latin typeface="+mn-lt"/>
                <a:ea typeface="+mn-ea"/>
                <a:cs typeface="+mn-cs"/>
              </a:rPr>
              <a:t>Many logographic (character-based) languages, such as Chinese, have no space breaks between words. Tokenizing these languages requires the use of </a:t>
            </a:r>
            <a:r>
              <a:rPr lang="en-US" sz="1200" b="0" i="0" u="none" strike="noStrike" kern="1200" dirty="0" smtClean="0">
                <a:solidFill>
                  <a:schemeClr val="tx1"/>
                </a:solidFill>
                <a:effectLst/>
                <a:latin typeface="+mn-lt"/>
                <a:ea typeface="+mn-ea"/>
                <a:cs typeface="+mn-cs"/>
                <a:hlinkClick r:id="rId3"/>
              </a:rPr>
              <a:t>machine learning</a:t>
            </a:r>
            <a:endParaRPr lang="en-US" dirty="0"/>
          </a:p>
        </p:txBody>
      </p:sp>
      <p:sp>
        <p:nvSpPr>
          <p:cNvPr id="4" name="Slide Number Placeholder 3"/>
          <p:cNvSpPr>
            <a:spLocks noGrp="1"/>
          </p:cNvSpPr>
          <p:nvPr>
            <p:ph type="sldNum" sz="quarter" idx="10"/>
          </p:nvPr>
        </p:nvSpPr>
        <p:spPr/>
        <p:txBody>
          <a:bodyPr/>
          <a:lstStyle/>
          <a:p>
            <a:fld id="{020DACB5-CF45-4D0A-B559-B9219890B70B}" type="slidenum">
              <a:rPr lang="en-US" smtClean="0"/>
              <a:t>10</a:t>
            </a:fld>
            <a:endParaRPr lang="en-US"/>
          </a:p>
        </p:txBody>
      </p:sp>
    </p:spTree>
    <p:extLst>
      <p:ext uri="{BB962C8B-B14F-4D97-AF65-F5344CB8AC3E}">
        <p14:creationId xmlns:p14="http://schemas.microsoft.com/office/powerpoint/2010/main" val="2699948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before you can run deeper text analytics functions (such as syntax parsing), you must be able to tell where the boundaries are on a sentence. Sometimes it’s a simple process, and other times… not so much</a:t>
            </a:r>
            <a:endParaRPr lang="en-US" dirty="0"/>
          </a:p>
        </p:txBody>
      </p:sp>
      <p:sp>
        <p:nvSpPr>
          <p:cNvPr id="4" name="Slide Number Placeholder 3"/>
          <p:cNvSpPr>
            <a:spLocks noGrp="1"/>
          </p:cNvSpPr>
          <p:nvPr>
            <p:ph type="sldNum" sz="quarter" idx="10"/>
          </p:nvPr>
        </p:nvSpPr>
        <p:spPr/>
        <p:txBody>
          <a:bodyPr/>
          <a:lstStyle/>
          <a:p>
            <a:fld id="{020DACB5-CF45-4D0A-B559-B9219890B70B}" type="slidenum">
              <a:rPr lang="en-US" smtClean="0"/>
              <a:t>14</a:t>
            </a:fld>
            <a:endParaRPr lang="en-US"/>
          </a:p>
        </p:txBody>
      </p:sp>
    </p:spTree>
    <p:extLst>
      <p:ext uri="{BB962C8B-B14F-4D97-AF65-F5344CB8AC3E}">
        <p14:creationId xmlns:p14="http://schemas.microsoft.com/office/powerpoint/2010/main" val="302752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a:t>
            </a:r>
            <a:r>
              <a:rPr lang="en-US" sz="1200" b="1" i="0" u="none" strike="noStrike" kern="1200" dirty="0" smtClean="0">
                <a:solidFill>
                  <a:schemeClr val="tx1"/>
                </a:solidFill>
                <a:effectLst/>
                <a:latin typeface="+mn-lt"/>
                <a:ea typeface="+mn-ea"/>
                <a:cs typeface="+mn-cs"/>
              </a:rPr>
              <a:t>syntax parsing</a:t>
            </a:r>
            <a:r>
              <a:rPr lang="en-US" sz="1200" b="0" i="0" u="none" strike="noStrike" kern="1200" dirty="0" smtClean="0">
                <a:solidFill>
                  <a:schemeClr val="tx1"/>
                </a:solidFill>
                <a:effectLst/>
                <a:latin typeface="+mn-lt"/>
                <a:ea typeface="+mn-ea"/>
                <a:cs typeface="+mn-cs"/>
              </a:rPr>
              <a:t> sub-function is a way to determine the structure of a sentence. In truth, </a:t>
            </a:r>
            <a:r>
              <a:rPr lang="en-US" sz="1200" b="0" i="1" u="none" strike="noStrike" kern="1200" dirty="0" smtClean="0">
                <a:solidFill>
                  <a:schemeClr val="tx1"/>
                </a:solidFill>
                <a:effectLst/>
                <a:latin typeface="+mn-lt"/>
                <a:ea typeface="+mn-ea"/>
                <a:cs typeface="+mn-cs"/>
              </a:rPr>
              <a:t>syntax parsing</a:t>
            </a:r>
            <a:r>
              <a:rPr lang="en-US" sz="1200" b="0" i="0" u="none" strike="noStrike" kern="1200" dirty="0" smtClean="0">
                <a:solidFill>
                  <a:schemeClr val="tx1"/>
                </a:solidFill>
                <a:effectLst/>
                <a:latin typeface="+mn-lt"/>
                <a:ea typeface="+mn-ea"/>
                <a:cs typeface="+mn-cs"/>
              </a:rPr>
              <a:t> is really just fancy talk for </a:t>
            </a:r>
            <a:r>
              <a:rPr lang="en-US" sz="1200" b="0" i="1" u="none" strike="noStrike" kern="1200" dirty="0" smtClean="0">
                <a:solidFill>
                  <a:schemeClr val="tx1"/>
                </a:solidFill>
                <a:effectLst/>
                <a:latin typeface="+mn-lt"/>
                <a:ea typeface="+mn-ea"/>
                <a:cs typeface="+mn-cs"/>
              </a:rPr>
              <a:t>sentence diagraming</a:t>
            </a:r>
            <a:r>
              <a:rPr lang="en-US" sz="1200" b="0" i="0" u="none" strike="noStrike" kern="1200" dirty="0" smtClean="0">
                <a:solidFill>
                  <a:schemeClr val="tx1"/>
                </a:solidFill>
                <a:effectLst/>
                <a:latin typeface="+mn-lt"/>
                <a:ea typeface="+mn-ea"/>
                <a:cs typeface="+mn-cs"/>
              </a:rPr>
              <a:t>. But it’s a critical preparatory step in </a:t>
            </a:r>
            <a:r>
              <a:rPr lang="en-US" sz="1200" b="0" i="0" u="none" strike="noStrike" kern="1200" dirty="0" smtClean="0">
                <a:solidFill>
                  <a:schemeClr val="tx1"/>
                </a:solidFill>
                <a:effectLst/>
                <a:latin typeface="+mn-lt"/>
                <a:ea typeface="+mn-ea"/>
                <a:cs typeface="+mn-cs"/>
                <a:hlinkClick r:id="rId3"/>
              </a:rPr>
              <a:t>sentiment analysis</a:t>
            </a:r>
            <a:r>
              <a:rPr lang="en-US" sz="1200" b="0" i="0" u="none" strike="noStrike" kern="1200" dirty="0" smtClean="0">
                <a:solidFill>
                  <a:schemeClr val="tx1"/>
                </a:solidFill>
                <a:effectLst/>
                <a:latin typeface="+mn-lt"/>
                <a:ea typeface="+mn-ea"/>
                <a:cs typeface="+mn-cs"/>
              </a:rPr>
              <a:t> and other natural language processing features.</a:t>
            </a:r>
            <a:endParaRPr lang="en-US" dirty="0" smtClean="0"/>
          </a:p>
          <a:p>
            <a:r>
              <a:rPr lang="en-US" sz="1200" b="0" i="0" u="none" strike="noStrike" kern="1200" dirty="0" smtClean="0">
                <a:solidFill>
                  <a:schemeClr val="tx1"/>
                </a:solidFill>
                <a:effectLst/>
                <a:latin typeface="+mn-lt"/>
                <a:ea typeface="+mn-ea"/>
                <a:cs typeface="+mn-cs"/>
              </a:rPr>
              <a:t>Syntax parsing is one of the most computationally-intensive steps in text analytics. </a:t>
            </a:r>
            <a:endParaRPr lang="en-US" dirty="0"/>
          </a:p>
        </p:txBody>
      </p:sp>
      <p:sp>
        <p:nvSpPr>
          <p:cNvPr id="4" name="Slide Number Placeholder 3"/>
          <p:cNvSpPr>
            <a:spLocks noGrp="1"/>
          </p:cNvSpPr>
          <p:nvPr>
            <p:ph type="sldNum" sz="quarter" idx="10"/>
          </p:nvPr>
        </p:nvSpPr>
        <p:spPr/>
        <p:txBody>
          <a:bodyPr/>
          <a:lstStyle/>
          <a:p>
            <a:fld id="{020DACB5-CF45-4D0A-B559-B9219890B70B}" type="slidenum">
              <a:rPr lang="en-US" smtClean="0"/>
              <a:t>21</a:t>
            </a:fld>
            <a:endParaRPr lang="en-US"/>
          </a:p>
        </p:txBody>
      </p:sp>
    </p:spTree>
    <p:extLst>
      <p:ext uri="{BB962C8B-B14F-4D97-AF65-F5344CB8AC3E}">
        <p14:creationId xmlns:p14="http://schemas.microsoft.com/office/powerpoint/2010/main" val="54276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Even if sentences appear many paragraphs apart in a document, the lexical chain will flow through the document and help a machine detect over-arching topics and quantify the overall “feel”.</a:t>
            </a:r>
            <a:endParaRPr lang="en-US" dirty="0"/>
          </a:p>
        </p:txBody>
      </p:sp>
      <p:sp>
        <p:nvSpPr>
          <p:cNvPr id="4" name="Slide Number Placeholder 3"/>
          <p:cNvSpPr>
            <a:spLocks noGrp="1"/>
          </p:cNvSpPr>
          <p:nvPr>
            <p:ph type="sldNum" sz="quarter" idx="10"/>
          </p:nvPr>
        </p:nvSpPr>
        <p:spPr/>
        <p:txBody>
          <a:bodyPr/>
          <a:lstStyle/>
          <a:p>
            <a:fld id="{020DACB5-CF45-4D0A-B559-B9219890B70B}" type="slidenum">
              <a:rPr lang="en-US" smtClean="0"/>
              <a:t>22</a:t>
            </a:fld>
            <a:endParaRPr lang="en-US"/>
          </a:p>
        </p:txBody>
      </p:sp>
    </p:spTree>
    <p:extLst>
      <p:ext uri="{BB962C8B-B14F-4D97-AF65-F5344CB8AC3E}">
        <p14:creationId xmlns:p14="http://schemas.microsoft.com/office/powerpoint/2010/main" val="1682990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9/10/2024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careers360.com/courses-certifications/articles/data-preprocessing-in-machine-learn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871131"/>
            <a:ext cx="7064551" cy="1515533"/>
          </a:xfrm>
        </p:spPr>
        <p:txBody>
          <a:bodyPr/>
          <a:lstStyle/>
          <a:p>
            <a:r>
              <a:rPr lang="en-US" dirty="0" smtClean="0"/>
              <a:t>Data Preprocessing</a:t>
            </a:r>
            <a:endParaRPr lang="en-US" dirty="0"/>
          </a:p>
        </p:txBody>
      </p:sp>
      <p:sp>
        <p:nvSpPr>
          <p:cNvPr id="3" name="Subtitle 2"/>
          <p:cNvSpPr>
            <a:spLocks noGrp="1"/>
          </p:cNvSpPr>
          <p:nvPr>
            <p:ph type="subTitle" idx="1"/>
          </p:nvPr>
        </p:nvSpPr>
        <p:spPr/>
        <p:txBody>
          <a:bodyPr/>
          <a:lstStyle/>
          <a:p>
            <a:r>
              <a:rPr lang="en-US" dirty="0" smtClean="0"/>
              <a:t>Week 2</a:t>
            </a:r>
          </a:p>
          <a:p>
            <a:r>
              <a:rPr lang="en-US" dirty="0" smtClean="0"/>
              <a:t>Edward Ombui, PhD</a:t>
            </a:r>
            <a:endParaRPr lang="en-US" dirty="0"/>
          </a:p>
        </p:txBody>
      </p:sp>
    </p:spTree>
    <p:extLst>
      <p:ext uri="{BB962C8B-B14F-4D97-AF65-F5344CB8AC3E}">
        <p14:creationId xmlns:p14="http://schemas.microsoft.com/office/powerpoint/2010/main" val="42696719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589332" y="501445"/>
            <a:ext cx="6484681" cy="3166150"/>
          </a:xfrm>
          <a:prstGeom prst="rect">
            <a:avLst/>
          </a:prstGeom>
        </p:spPr>
      </p:pic>
      <p:sp>
        <p:nvSpPr>
          <p:cNvPr id="2" name="Title 1"/>
          <p:cNvSpPr>
            <a:spLocks noGrp="1"/>
          </p:cNvSpPr>
          <p:nvPr>
            <p:ph type="title"/>
          </p:nvPr>
        </p:nvSpPr>
        <p:spPr>
          <a:xfrm>
            <a:off x="-1417817" y="926336"/>
            <a:ext cx="9601196" cy="1303867"/>
          </a:xfrm>
        </p:spPr>
        <p:txBody>
          <a:bodyPr/>
          <a:lstStyle/>
          <a:p>
            <a:r>
              <a:rPr lang="en-US" dirty="0" smtClean="0"/>
              <a:t>Tokenization</a:t>
            </a:r>
            <a:endParaRPr lang="en-US" dirty="0"/>
          </a:p>
        </p:txBody>
      </p:sp>
      <p:sp>
        <p:nvSpPr>
          <p:cNvPr id="3" name="Content Placeholder 2"/>
          <p:cNvSpPr>
            <a:spLocks noGrp="1"/>
          </p:cNvSpPr>
          <p:nvPr>
            <p:ph idx="1"/>
          </p:nvPr>
        </p:nvSpPr>
        <p:spPr>
          <a:xfrm>
            <a:off x="779490" y="3102964"/>
            <a:ext cx="10960226" cy="3755036"/>
          </a:xfrm>
        </p:spPr>
        <p:txBody>
          <a:bodyPr>
            <a:normAutofit/>
          </a:bodyPr>
          <a:lstStyle/>
          <a:p>
            <a:r>
              <a:rPr lang="en-US" dirty="0" smtClean="0"/>
              <a:t>Breaking </a:t>
            </a:r>
            <a:r>
              <a:rPr lang="en-US" dirty="0"/>
              <a:t>a text document into pieces that a machine can understand, such as words</a:t>
            </a:r>
            <a:r>
              <a:rPr lang="en-US" dirty="0" smtClean="0"/>
              <a:t>.</a:t>
            </a:r>
          </a:p>
          <a:p>
            <a:r>
              <a:rPr lang="en-US" dirty="0"/>
              <a:t>But how do you teach a machine learning algorithm what a word looks like</a:t>
            </a:r>
            <a:r>
              <a:rPr lang="en-US" dirty="0" smtClean="0"/>
              <a:t>?</a:t>
            </a:r>
          </a:p>
          <a:p>
            <a:pPr lvl="1"/>
            <a:r>
              <a:rPr lang="en-US" dirty="0"/>
              <a:t>Logographic languages like Mandarin Chinese have no </a:t>
            </a:r>
            <a:r>
              <a:rPr lang="en-US" dirty="0" err="1" smtClean="0"/>
              <a:t>whitespace.This</a:t>
            </a:r>
            <a:r>
              <a:rPr lang="en-US" dirty="0" smtClean="0"/>
              <a:t> </a:t>
            </a:r>
            <a:r>
              <a:rPr lang="en-US" dirty="0"/>
              <a:t>is where we use machine learning for tokenization. </a:t>
            </a:r>
            <a:endParaRPr lang="en-US" dirty="0" smtClean="0"/>
          </a:p>
          <a:p>
            <a:r>
              <a:rPr lang="en-US" dirty="0" smtClean="0"/>
              <a:t>Tokenization is language-specific, each </a:t>
            </a:r>
            <a:r>
              <a:rPr lang="en-US" dirty="0" err="1" smtClean="0"/>
              <a:t>lang</a:t>
            </a:r>
            <a:r>
              <a:rPr lang="en-US" dirty="0" smtClean="0"/>
              <a:t> has its own tokenization requirements</a:t>
            </a:r>
          </a:p>
          <a:p>
            <a:r>
              <a:rPr lang="en-US" dirty="0" smtClean="0"/>
              <a:t>Chinese </a:t>
            </a:r>
            <a:r>
              <a:rPr lang="en-US" dirty="0"/>
              <a:t>follows rules and patterns just like English, and we can train a machine learning model to identify and understand </a:t>
            </a:r>
            <a:r>
              <a:rPr lang="en-US" dirty="0" smtClean="0"/>
              <a:t>them</a:t>
            </a:r>
          </a:p>
          <a:p>
            <a:r>
              <a:rPr lang="en-US" dirty="0"/>
              <a:t>F</a:t>
            </a:r>
            <a:r>
              <a:rPr lang="en-US" dirty="0" smtClean="0"/>
              <a:t>or </a:t>
            </a:r>
            <a:r>
              <a:rPr lang="en-US" dirty="0"/>
              <a:t>most alphabetic languages, we can rely on rules-based tokenization.</a:t>
            </a:r>
          </a:p>
        </p:txBody>
      </p:sp>
    </p:spTree>
    <p:extLst>
      <p:ext uri="{BB962C8B-B14F-4D97-AF65-F5344CB8AC3E}">
        <p14:creationId xmlns:p14="http://schemas.microsoft.com/office/powerpoint/2010/main" val="3831076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7451" y="498544"/>
            <a:ext cx="11273568" cy="5887507"/>
          </a:xfrm>
          <a:prstGeom prst="rect">
            <a:avLst/>
          </a:prstGeom>
        </p:spPr>
      </p:pic>
    </p:spTree>
    <p:extLst>
      <p:ext uri="{BB962C8B-B14F-4D97-AF65-F5344CB8AC3E}">
        <p14:creationId xmlns:p14="http://schemas.microsoft.com/office/powerpoint/2010/main" val="732848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08357" y="413875"/>
            <a:ext cx="11169286" cy="5972177"/>
          </a:xfrm>
          <a:prstGeom prst="rect">
            <a:avLst/>
          </a:prstGeom>
        </p:spPr>
      </p:pic>
    </p:spTree>
    <p:extLst>
      <p:ext uri="{BB962C8B-B14F-4D97-AF65-F5344CB8AC3E}">
        <p14:creationId xmlns:p14="http://schemas.microsoft.com/office/powerpoint/2010/main" val="20472145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2590" y="398053"/>
            <a:ext cx="11333279" cy="5987999"/>
          </a:xfrm>
          <a:prstGeom prst="rect">
            <a:avLst/>
          </a:prstGeom>
        </p:spPr>
      </p:pic>
    </p:spTree>
    <p:extLst>
      <p:ext uri="{BB962C8B-B14F-4D97-AF65-F5344CB8AC3E}">
        <p14:creationId xmlns:p14="http://schemas.microsoft.com/office/powerpoint/2010/main" val="22340197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Sentence Breaking</a:t>
            </a:r>
            <a:endParaRPr lang="en-US" dirty="0"/>
          </a:p>
        </p:txBody>
      </p:sp>
      <p:pic>
        <p:nvPicPr>
          <p:cNvPr id="4" name="Content Placeholder 3"/>
          <p:cNvPicPr>
            <a:picLocks noGrp="1" noChangeAspect="1"/>
          </p:cNvPicPr>
          <p:nvPr>
            <p:ph idx="1"/>
          </p:nvPr>
        </p:nvPicPr>
        <p:blipFill>
          <a:blip r:embed="rId3"/>
          <a:stretch>
            <a:fillRect/>
          </a:stretch>
        </p:blipFill>
        <p:spPr>
          <a:xfrm>
            <a:off x="2625796" y="2497502"/>
            <a:ext cx="6670583" cy="3317875"/>
          </a:xfrm>
          <a:prstGeom prst="rect">
            <a:avLst/>
          </a:prstGeom>
        </p:spPr>
      </p:pic>
    </p:spTree>
    <p:extLst>
      <p:ext uri="{BB962C8B-B14F-4D97-AF65-F5344CB8AC3E}">
        <p14:creationId xmlns:p14="http://schemas.microsoft.com/office/powerpoint/2010/main" val="306078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933" y="467522"/>
            <a:ext cx="9601196" cy="1303867"/>
          </a:xfrm>
        </p:spPr>
        <p:txBody>
          <a:bodyPr/>
          <a:lstStyle/>
          <a:p>
            <a:r>
              <a:rPr lang="en-US" dirty="0" smtClean="0"/>
              <a:t>Part-of-Speech tagging</a:t>
            </a:r>
            <a:endParaRPr lang="en-US" dirty="0"/>
          </a:p>
        </p:txBody>
      </p:sp>
      <p:pic>
        <p:nvPicPr>
          <p:cNvPr id="4" name="Content Placeholder 3"/>
          <p:cNvPicPr>
            <a:picLocks noGrp="1" noChangeAspect="1"/>
          </p:cNvPicPr>
          <p:nvPr>
            <p:ph idx="1"/>
          </p:nvPr>
        </p:nvPicPr>
        <p:blipFill>
          <a:blip r:embed="rId2"/>
          <a:stretch>
            <a:fillRect/>
          </a:stretch>
        </p:blipFill>
        <p:spPr>
          <a:xfrm>
            <a:off x="2653259" y="2443550"/>
            <a:ext cx="6790544" cy="3762913"/>
          </a:xfrm>
          <a:prstGeom prst="rect">
            <a:avLst/>
          </a:prstGeom>
        </p:spPr>
      </p:pic>
      <p:sp>
        <p:nvSpPr>
          <p:cNvPr id="5" name="Rectangle 4"/>
          <p:cNvSpPr/>
          <p:nvPr/>
        </p:nvSpPr>
        <p:spPr>
          <a:xfrm>
            <a:off x="754197" y="1771389"/>
            <a:ext cx="10588668" cy="646331"/>
          </a:xfrm>
          <a:prstGeom prst="rect">
            <a:avLst/>
          </a:prstGeom>
        </p:spPr>
        <p:txBody>
          <a:bodyPr wrap="none">
            <a:spAutoFit/>
          </a:bodyPr>
          <a:lstStyle/>
          <a:p>
            <a:r>
              <a:rPr lang="en-US" dirty="0"/>
              <a:t>(PoS tagging) means identifying each token’s part of speech (noun, adverb, adjective, etc.) and then tagging it as </a:t>
            </a:r>
            <a:r>
              <a:rPr lang="en-US" dirty="0" smtClean="0"/>
              <a:t>such</a:t>
            </a:r>
          </a:p>
          <a:p>
            <a:r>
              <a:rPr lang="en-US" dirty="0"/>
              <a:t>We need to correctly identify Parts of Speech in order to recognize entities, extract themes, and to process sentiment</a:t>
            </a:r>
          </a:p>
        </p:txBody>
      </p:sp>
    </p:spTree>
    <p:extLst>
      <p:ext uri="{BB962C8B-B14F-4D97-AF65-F5344CB8AC3E}">
        <p14:creationId xmlns:p14="http://schemas.microsoft.com/office/powerpoint/2010/main" val="2059684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28174" y="483470"/>
            <a:ext cx="11123052" cy="5900388"/>
          </a:xfrm>
          <a:prstGeom prst="rect">
            <a:avLst/>
          </a:prstGeom>
        </p:spPr>
      </p:pic>
    </p:spTree>
    <p:extLst>
      <p:ext uri="{BB962C8B-B14F-4D97-AF65-F5344CB8AC3E}">
        <p14:creationId xmlns:p14="http://schemas.microsoft.com/office/powerpoint/2010/main" val="139577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Entity Recognition</a:t>
            </a:r>
            <a:endParaRPr lang="en-US" dirty="0"/>
          </a:p>
        </p:txBody>
      </p:sp>
      <p:sp>
        <p:nvSpPr>
          <p:cNvPr id="3" name="Content Placeholder 2"/>
          <p:cNvSpPr>
            <a:spLocks noGrp="1"/>
          </p:cNvSpPr>
          <p:nvPr>
            <p:ph idx="1"/>
          </p:nvPr>
        </p:nvSpPr>
        <p:spPr/>
        <p:txBody>
          <a:bodyPr/>
          <a:lstStyle/>
          <a:p>
            <a:r>
              <a:rPr lang="en-US" dirty="0" smtClean="0"/>
              <a:t>Named </a:t>
            </a:r>
            <a:r>
              <a:rPr lang="en-US" dirty="0"/>
              <a:t>entities are people, places, and things (products) mentioned in a text document. </a:t>
            </a:r>
            <a:endParaRPr lang="en-US" dirty="0" smtClean="0"/>
          </a:p>
          <a:p>
            <a:r>
              <a:rPr lang="en-US" dirty="0" smtClean="0"/>
              <a:t>However, </a:t>
            </a:r>
            <a:r>
              <a:rPr lang="en-US" dirty="0"/>
              <a:t>entities can also be hashtags, emails, mailing addresses, phone numbers, and Twitter handles</a:t>
            </a:r>
            <a:r>
              <a:rPr lang="en-US" dirty="0" smtClean="0"/>
              <a:t>.</a:t>
            </a:r>
          </a:p>
          <a:p>
            <a:r>
              <a:rPr lang="en-US" dirty="0"/>
              <a:t>Named Entity Recognition models rely on accurate PoS tagging from those models.</a:t>
            </a:r>
          </a:p>
        </p:txBody>
      </p:sp>
    </p:spTree>
    <p:extLst>
      <p:ext uri="{BB962C8B-B14F-4D97-AF65-F5344CB8AC3E}">
        <p14:creationId xmlns:p14="http://schemas.microsoft.com/office/powerpoint/2010/main" val="2826754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08205" y="470104"/>
            <a:ext cx="11172519" cy="5915948"/>
          </a:xfrm>
          <a:prstGeom prst="rect">
            <a:avLst/>
          </a:prstGeom>
        </p:spPr>
      </p:pic>
    </p:spTree>
    <p:extLst>
      <p:ext uri="{BB962C8B-B14F-4D97-AF65-F5344CB8AC3E}">
        <p14:creationId xmlns:p14="http://schemas.microsoft.com/office/powerpoint/2010/main" val="1754592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605" y="471533"/>
            <a:ext cx="9601196" cy="1303867"/>
          </a:xfrm>
        </p:spPr>
        <p:txBody>
          <a:bodyPr/>
          <a:lstStyle/>
          <a:p>
            <a:r>
              <a:rPr lang="en-US" dirty="0" smtClean="0"/>
              <a:t>Chunking</a:t>
            </a:r>
            <a:endParaRPr lang="en-US" dirty="0"/>
          </a:p>
        </p:txBody>
      </p:sp>
      <p:pic>
        <p:nvPicPr>
          <p:cNvPr id="4" name="Content Placeholder 3"/>
          <p:cNvPicPr>
            <a:picLocks noGrp="1" noChangeAspect="1"/>
          </p:cNvPicPr>
          <p:nvPr>
            <p:ph idx="1"/>
          </p:nvPr>
        </p:nvPicPr>
        <p:blipFill>
          <a:blip r:embed="rId2"/>
          <a:stretch>
            <a:fillRect/>
          </a:stretch>
        </p:blipFill>
        <p:spPr>
          <a:xfrm>
            <a:off x="3043004" y="2421731"/>
            <a:ext cx="6655632" cy="3588504"/>
          </a:xfrm>
          <a:prstGeom prst="rect">
            <a:avLst/>
          </a:prstGeom>
        </p:spPr>
      </p:pic>
      <p:sp>
        <p:nvSpPr>
          <p:cNvPr id="5" name="Rectangle 4"/>
          <p:cNvSpPr/>
          <p:nvPr/>
        </p:nvSpPr>
        <p:spPr>
          <a:xfrm>
            <a:off x="1099279" y="1524677"/>
            <a:ext cx="6096000" cy="646331"/>
          </a:xfrm>
          <a:prstGeom prst="rect">
            <a:avLst/>
          </a:prstGeom>
        </p:spPr>
        <p:txBody>
          <a:bodyPr>
            <a:spAutoFit/>
          </a:bodyPr>
          <a:lstStyle/>
          <a:p>
            <a:r>
              <a:rPr lang="en-US" b="1" dirty="0">
                <a:solidFill>
                  <a:srgbClr val="555555"/>
                </a:solidFill>
                <a:latin typeface="Open Sans"/>
              </a:rPr>
              <a:t>Chunking</a:t>
            </a:r>
            <a:r>
              <a:rPr lang="en-US" dirty="0">
                <a:solidFill>
                  <a:srgbClr val="555555"/>
                </a:solidFill>
                <a:latin typeface="Open Sans"/>
              </a:rPr>
              <a:t> means assigning PoS-tagged tokens to phrases</a:t>
            </a:r>
            <a:endParaRPr lang="en-US" dirty="0"/>
          </a:p>
        </p:txBody>
      </p:sp>
      <p:sp>
        <p:nvSpPr>
          <p:cNvPr id="6" name="Rectangle 5"/>
          <p:cNvSpPr/>
          <p:nvPr/>
        </p:nvSpPr>
        <p:spPr>
          <a:xfrm>
            <a:off x="5786203" y="1775400"/>
            <a:ext cx="6096000" cy="646331"/>
          </a:xfrm>
          <a:prstGeom prst="rect">
            <a:avLst/>
          </a:prstGeom>
        </p:spPr>
        <p:txBody>
          <a:bodyPr>
            <a:spAutoFit/>
          </a:bodyPr>
          <a:lstStyle/>
          <a:p>
            <a:r>
              <a:rPr lang="en-US" i="1" dirty="0">
                <a:solidFill>
                  <a:srgbClr val="555555"/>
                </a:solidFill>
                <a:latin typeface="Open Sans"/>
              </a:rPr>
              <a:t>[the tall man]_np [is going to quickly walk]_</a:t>
            </a:r>
            <a:r>
              <a:rPr lang="en-US" i="1" dirty="0" err="1">
                <a:solidFill>
                  <a:srgbClr val="555555"/>
                </a:solidFill>
                <a:latin typeface="Open Sans"/>
              </a:rPr>
              <a:t>vp</a:t>
            </a:r>
            <a:r>
              <a:rPr lang="en-US" i="1" dirty="0">
                <a:solidFill>
                  <a:srgbClr val="555555"/>
                </a:solidFill>
                <a:latin typeface="Open Sans"/>
              </a:rPr>
              <a:t> [under the ladder]_pp</a:t>
            </a:r>
            <a:endParaRPr lang="en-US" dirty="0"/>
          </a:p>
        </p:txBody>
      </p:sp>
    </p:spTree>
    <p:extLst>
      <p:ext uri="{BB962C8B-B14F-4D97-AF65-F5344CB8AC3E}">
        <p14:creationId xmlns:p14="http://schemas.microsoft.com/office/powerpoint/2010/main" val="24676601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1295401" y="2556932"/>
            <a:ext cx="9938656" cy="3318936"/>
          </a:xfrm>
        </p:spPr>
        <p:txBody>
          <a:bodyPr>
            <a:normAutofit/>
          </a:bodyPr>
          <a:lstStyle/>
          <a:p>
            <a:pPr marL="457200" indent="-457200">
              <a:buFont typeface="+mj-lt"/>
              <a:buAutoNum type="arabicPeriod"/>
            </a:pPr>
            <a:r>
              <a:rPr lang="en-US" dirty="0"/>
              <a:t>Understand the importance of data preprocessing in the machine learning pipeline.</a:t>
            </a:r>
          </a:p>
          <a:p>
            <a:pPr marL="457200" indent="-457200">
              <a:buFont typeface="+mj-lt"/>
              <a:buAutoNum type="arabicPeriod"/>
            </a:pPr>
            <a:r>
              <a:rPr lang="en-US" dirty="0"/>
              <a:t>Learn techniques for cleaning and transforming raw data into a suitable format for analysis.</a:t>
            </a:r>
          </a:p>
          <a:p>
            <a:pPr marL="457200" indent="-457200">
              <a:buFont typeface="+mj-lt"/>
              <a:buAutoNum type="arabicPeriod"/>
            </a:pPr>
            <a:r>
              <a:rPr lang="en-US" dirty="0"/>
              <a:t>Explore methods for exploratory data analysis (EDA) to gain insights into the dataset.</a:t>
            </a:r>
          </a:p>
        </p:txBody>
      </p:sp>
    </p:spTree>
    <p:extLst>
      <p:ext uri="{BB962C8B-B14F-4D97-AF65-F5344CB8AC3E}">
        <p14:creationId xmlns:p14="http://schemas.microsoft.com/office/powerpoint/2010/main" val="41991476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9615" y="432464"/>
            <a:ext cx="11332132" cy="5983083"/>
          </a:xfrm>
          <a:prstGeom prst="rect">
            <a:avLst/>
          </a:prstGeom>
        </p:spPr>
      </p:pic>
    </p:spTree>
    <p:extLst>
      <p:ext uri="{BB962C8B-B14F-4D97-AF65-F5344CB8AC3E}">
        <p14:creationId xmlns:p14="http://schemas.microsoft.com/office/powerpoint/2010/main" val="29036388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382525"/>
            <a:ext cx="9601196" cy="1303867"/>
          </a:xfrm>
        </p:spPr>
        <p:txBody>
          <a:bodyPr/>
          <a:lstStyle/>
          <a:p>
            <a:r>
              <a:rPr lang="en-US" dirty="0" smtClean="0"/>
              <a:t>Syntax Parsing</a:t>
            </a:r>
            <a:endParaRPr lang="en-US" dirty="0"/>
          </a:p>
        </p:txBody>
      </p:sp>
      <p:pic>
        <p:nvPicPr>
          <p:cNvPr id="4" name="Content Placeholder 3"/>
          <p:cNvPicPr>
            <a:picLocks noGrp="1" noChangeAspect="1"/>
          </p:cNvPicPr>
          <p:nvPr>
            <p:ph idx="1"/>
          </p:nvPr>
        </p:nvPicPr>
        <p:blipFill>
          <a:blip r:embed="rId3"/>
          <a:stretch>
            <a:fillRect/>
          </a:stretch>
        </p:blipFill>
        <p:spPr>
          <a:xfrm>
            <a:off x="3450396" y="2482513"/>
            <a:ext cx="5933447" cy="3720594"/>
          </a:xfrm>
          <a:prstGeom prst="rect">
            <a:avLst/>
          </a:prstGeom>
        </p:spPr>
      </p:pic>
      <p:sp>
        <p:nvSpPr>
          <p:cNvPr id="5" name="Rectangle 4"/>
          <p:cNvSpPr/>
          <p:nvPr/>
        </p:nvSpPr>
        <p:spPr>
          <a:xfrm>
            <a:off x="1295400" y="1686392"/>
            <a:ext cx="8762999" cy="369332"/>
          </a:xfrm>
          <a:prstGeom prst="rect">
            <a:avLst/>
          </a:prstGeom>
        </p:spPr>
        <p:txBody>
          <a:bodyPr wrap="square">
            <a:spAutoFit/>
          </a:bodyPr>
          <a:lstStyle/>
          <a:p>
            <a:r>
              <a:rPr lang="en-US" dirty="0">
                <a:solidFill>
                  <a:srgbClr val="555555"/>
                </a:solidFill>
                <a:latin typeface="Open Sans"/>
              </a:rPr>
              <a:t>The </a:t>
            </a:r>
            <a:r>
              <a:rPr lang="en-US" b="1" dirty="0">
                <a:solidFill>
                  <a:srgbClr val="555555"/>
                </a:solidFill>
                <a:latin typeface="Open Sans"/>
              </a:rPr>
              <a:t>syntax parsing</a:t>
            </a:r>
            <a:r>
              <a:rPr lang="en-US" dirty="0">
                <a:solidFill>
                  <a:srgbClr val="555555"/>
                </a:solidFill>
                <a:latin typeface="Open Sans"/>
              </a:rPr>
              <a:t> sub-function is a way to determine the structure of a sentence.</a:t>
            </a:r>
            <a:endParaRPr lang="en-US" dirty="0"/>
          </a:p>
        </p:txBody>
      </p:sp>
    </p:spTree>
    <p:extLst>
      <p:ext uri="{BB962C8B-B14F-4D97-AF65-F5344CB8AC3E}">
        <p14:creationId xmlns:p14="http://schemas.microsoft.com/office/powerpoint/2010/main" val="27351447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Sentence Chaining</a:t>
            </a:r>
            <a:endParaRPr lang="en-US" dirty="0"/>
          </a:p>
        </p:txBody>
      </p:sp>
      <p:pic>
        <p:nvPicPr>
          <p:cNvPr id="4" name="Content Placeholder 3"/>
          <p:cNvPicPr>
            <a:picLocks noGrp="1" noChangeAspect="1"/>
          </p:cNvPicPr>
          <p:nvPr>
            <p:ph idx="1"/>
          </p:nvPr>
        </p:nvPicPr>
        <p:blipFill>
          <a:blip r:embed="rId3"/>
          <a:stretch>
            <a:fillRect/>
          </a:stretch>
        </p:blipFill>
        <p:spPr>
          <a:xfrm>
            <a:off x="1519003" y="3589865"/>
            <a:ext cx="8401050" cy="1819275"/>
          </a:xfrm>
          <a:prstGeom prst="rect">
            <a:avLst/>
          </a:prstGeom>
        </p:spPr>
      </p:pic>
      <p:sp>
        <p:nvSpPr>
          <p:cNvPr id="5" name="Rectangle 4"/>
          <p:cNvSpPr/>
          <p:nvPr/>
        </p:nvSpPr>
        <p:spPr>
          <a:xfrm>
            <a:off x="1519002" y="2442519"/>
            <a:ext cx="9377595" cy="646331"/>
          </a:xfrm>
          <a:prstGeom prst="rect">
            <a:avLst/>
          </a:prstGeom>
        </p:spPr>
        <p:txBody>
          <a:bodyPr wrap="square">
            <a:spAutoFit/>
          </a:bodyPr>
          <a:lstStyle/>
          <a:p>
            <a:r>
              <a:rPr lang="en-US" dirty="0">
                <a:solidFill>
                  <a:srgbClr val="555555"/>
                </a:solidFill>
                <a:latin typeface="Open Sans"/>
              </a:rPr>
              <a:t>Lexical chaining links individual sentences by each sentence’s strength of association to an overall </a:t>
            </a:r>
            <a:r>
              <a:rPr lang="en-US" dirty="0">
                <a:solidFill>
                  <a:srgbClr val="386AB0"/>
                </a:solidFill>
                <a:latin typeface="Open Sans"/>
              </a:rPr>
              <a:t>topic</a:t>
            </a:r>
            <a:endParaRPr lang="en-US" dirty="0"/>
          </a:p>
        </p:txBody>
      </p:sp>
    </p:spTree>
    <p:extLst>
      <p:ext uri="{BB962C8B-B14F-4D97-AF65-F5344CB8AC3E}">
        <p14:creationId xmlns:p14="http://schemas.microsoft.com/office/powerpoint/2010/main" val="33320807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Task: </a:t>
            </a:r>
            <a:r>
              <a:rPr lang="en-US" b="1" dirty="0"/>
              <a:t>Data Preprocessing</a:t>
            </a:r>
            <a:br>
              <a:rPr lang="en-US" b="1" dirty="0"/>
            </a:br>
            <a:endParaRPr lang="en-US" dirty="0"/>
          </a:p>
        </p:txBody>
      </p:sp>
      <p:sp>
        <p:nvSpPr>
          <p:cNvPr id="3" name="Content Placeholder 2"/>
          <p:cNvSpPr>
            <a:spLocks noGrp="1"/>
          </p:cNvSpPr>
          <p:nvPr>
            <p:ph idx="1"/>
          </p:nvPr>
        </p:nvSpPr>
        <p:spPr/>
        <p:txBody>
          <a:bodyPr>
            <a:normAutofit/>
          </a:bodyPr>
          <a:lstStyle/>
          <a:p>
            <a:r>
              <a:rPr lang="en-US" dirty="0" smtClean="0"/>
              <a:t>Remove Stopwords</a:t>
            </a:r>
            <a:endParaRPr lang="en-US" dirty="0"/>
          </a:p>
          <a:p>
            <a:r>
              <a:rPr lang="en-US" dirty="0"/>
              <a:t>Replacing non-ASCII characters with spaces</a:t>
            </a:r>
          </a:p>
          <a:p>
            <a:r>
              <a:rPr lang="en-US" dirty="0"/>
              <a:t>Removal of HTML tags and punctuations</a:t>
            </a:r>
          </a:p>
          <a:p>
            <a:r>
              <a:rPr lang="en-US" dirty="0"/>
              <a:t>Lowercase all messages</a:t>
            </a:r>
          </a:p>
          <a:p>
            <a:r>
              <a:rPr lang="en-US" dirty="0"/>
              <a:t>Remove </a:t>
            </a:r>
            <a:r>
              <a:rPr lang="en-US" dirty="0" smtClean="0"/>
              <a:t>emoticons</a:t>
            </a:r>
            <a:endParaRPr lang="en-US" dirty="0"/>
          </a:p>
        </p:txBody>
      </p:sp>
    </p:spTree>
    <p:extLst>
      <p:ext uri="{BB962C8B-B14F-4D97-AF65-F5344CB8AC3E}">
        <p14:creationId xmlns:p14="http://schemas.microsoft.com/office/powerpoint/2010/main" val="5190147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Assignment</a:t>
            </a:r>
            <a:endParaRPr lang="en-US" dirty="0"/>
          </a:p>
        </p:txBody>
      </p:sp>
      <p:sp>
        <p:nvSpPr>
          <p:cNvPr id="3" name="Content Placeholder 2"/>
          <p:cNvSpPr>
            <a:spLocks noGrp="1"/>
          </p:cNvSpPr>
          <p:nvPr>
            <p:ph idx="1"/>
          </p:nvPr>
        </p:nvSpPr>
        <p:spPr/>
        <p:txBody>
          <a:bodyPr/>
          <a:lstStyle/>
          <a:p>
            <a:pPr marL="0" indent="0">
              <a:buNone/>
            </a:pPr>
            <a:r>
              <a:rPr lang="en-US" dirty="0" smtClean="0"/>
              <a:t>Using Jupyter notebook, apply </a:t>
            </a:r>
            <a:r>
              <a:rPr lang="en-US" dirty="0"/>
              <a:t>data preprocessing techniques to </a:t>
            </a:r>
            <a:r>
              <a:rPr lang="en-US" dirty="0" smtClean="0"/>
              <a:t>the Hate Speech dataset in the link below.</a:t>
            </a:r>
            <a:r>
              <a:rPr lang="en-US" dirty="0"/>
              <a:t> </a:t>
            </a:r>
            <a:r>
              <a:rPr lang="en-US" dirty="0" smtClean="0"/>
              <a:t> The notebook should also contain </a:t>
            </a:r>
            <a:r>
              <a:rPr lang="en-US" dirty="0"/>
              <a:t>a summary of insights gained from exploratory data </a:t>
            </a:r>
            <a:r>
              <a:rPr lang="en-US" dirty="0" smtClean="0"/>
              <a:t>analysis.</a:t>
            </a:r>
          </a:p>
          <a:p>
            <a:r>
              <a:rPr lang="en-US" dirty="0" smtClean="0"/>
              <a:t>https</a:t>
            </a:r>
            <a:r>
              <a:rPr lang="en-US" dirty="0"/>
              <a:t>://www.kaggle.com/datasets/edwardombui/hatespeech-kenya</a:t>
            </a:r>
          </a:p>
        </p:txBody>
      </p:sp>
    </p:spTree>
    <p:extLst>
      <p:ext uri="{BB962C8B-B14F-4D97-AF65-F5344CB8AC3E}">
        <p14:creationId xmlns:p14="http://schemas.microsoft.com/office/powerpoint/2010/main" val="4055091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endParaRPr lang="en-US" dirty="0"/>
          </a:p>
        </p:txBody>
      </p:sp>
      <p:sp>
        <p:nvSpPr>
          <p:cNvPr id="3" name="Content Placeholder 2"/>
          <p:cNvSpPr>
            <a:spLocks noGrp="1"/>
          </p:cNvSpPr>
          <p:nvPr>
            <p:ph idx="1"/>
          </p:nvPr>
        </p:nvSpPr>
        <p:spPr/>
        <p:txBody>
          <a:bodyPr/>
          <a:lstStyle/>
          <a:p>
            <a:r>
              <a:rPr lang="en-US" dirty="0" smtClean="0"/>
              <a:t>Data preprocessing in Machine Learning</a:t>
            </a:r>
          </a:p>
          <a:p>
            <a:pPr marL="0" indent="0">
              <a:buNone/>
            </a:pPr>
            <a:r>
              <a:rPr lang="en-US" dirty="0">
                <a:hlinkClick r:id="rId2"/>
              </a:rPr>
              <a:t>https://</a:t>
            </a:r>
            <a:r>
              <a:rPr lang="en-US" dirty="0" smtClean="0">
                <a:hlinkClick r:id="rId2"/>
              </a:rPr>
              <a:t>www.careers360.com/courses-certifications/articles/data-preprocessing-in-machine-learning</a:t>
            </a:r>
            <a:endParaRPr lang="en-US" dirty="0" smtClean="0"/>
          </a:p>
          <a:p>
            <a:pPr marL="0" indent="0">
              <a:buNone/>
            </a:pPr>
            <a:endParaRPr lang="en-US" dirty="0"/>
          </a:p>
        </p:txBody>
      </p:sp>
    </p:spTree>
    <p:extLst>
      <p:ext uri="{BB962C8B-B14F-4D97-AF65-F5344CB8AC3E}">
        <p14:creationId xmlns:p14="http://schemas.microsoft.com/office/powerpoint/2010/main" val="1689205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4713" y="602901"/>
            <a:ext cx="10949588" cy="5617029"/>
          </a:xfrm>
          <a:prstGeom prst="rect">
            <a:avLst/>
          </a:prstGeom>
        </p:spPr>
      </p:pic>
    </p:spTree>
    <p:extLst>
      <p:ext uri="{BB962C8B-B14F-4D97-AF65-F5344CB8AC3E}">
        <p14:creationId xmlns:p14="http://schemas.microsoft.com/office/powerpoint/2010/main" val="29843904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50687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27936" y="3326004"/>
            <a:ext cx="8432766" cy="3531996"/>
          </a:xfrm>
          <a:prstGeom prst="rect">
            <a:avLst/>
          </a:prstGeom>
        </p:spPr>
      </p:pic>
      <p:sp>
        <p:nvSpPr>
          <p:cNvPr id="2" name="Title 1"/>
          <p:cNvSpPr>
            <a:spLocks noGrp="1"/>
          </p:cNvSpPr>
          <p:nvPr>
            <p:ph type="title"/>
          </p:nvPr>
        </p:nvSpPr>
        <p:spPr>
          <a:xfrm>
            <a:off x="7877908" y="1977268"/>
            <a:ext cx="4142120" cy="1303867"/>
          </a:xfrm>
        </p:spPr>
        <p:txBody>
          <a:bodyPr>
            <a:normAutofit fontScale="90000"/>
          </a:bodyPr>
          <a:lstStyle/>
          <a:p>
            <a:r>
              <a:rPr lang="en-US" dirty="0" smtClean="0"/>
              <a:t>Machine Learning Pipeline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628" y="0"/>
            <a:ext cx="5800776" cy="3883689"/>
          </a:xfrm>
        </p:spPr>
      </p:pic>
    </p:spTree>
    <p:extLst>
      <p:ext uri="{BB962C8B-B14F-4D97-AF65-F5344CB8AC3E}">
        <p14:creationId xmlns:p14="http://schemas.microsoft.com/office/powerpoint/2010/main" val="594836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82" y="0"/>
            <a:ext cx="9601196" cy="1303867"/>
          </a:xfrm>
        </p:spPr>
        <p:txBody>
          <a:bodyPr/>
          <a:lstStyle/>
          <a:p>
            <a:r>
              <a:rPr lang="en-US" dirty="0" smtClean="0"/>
              <a:t>Importance of Data Preprocessing</a:t>
            </a:r>
            <a:endParaRPr lang="en-US" dirty="0"/>
          </a:p>
        </p:txBody>
      </p:sp>
      <p:pic>
        <p:nvPicPr>
          <p:cNvPr id="4" name="Content Placeholder 3"/>
          <p:cNvPicPr>
            <a:picLocks noGrp="1" noChangeAspect="1"/>
          </p:cNvPicPr>
          <p:nvPr>
            <p:ph idx="1"/>
          </p:nvPr>
        </p:nvPicPr>
        <p:blipFill>
          <a:blip r:embed="rId2"/>
          <a:stretch>
            <a:fillRect/>
          </a:stretch>
        </p:blipFill>
        <p:spPr>
          <a:xfrm>
            <a:off x="287410" y="1036023"/>
            <a:ext cx="4857796" cy="1752600"/>
          </a:xfrm>
          <a:prstGeom prst="rect">
            <a:avLst/>
          </a:prstGeom>
        </p:spPr>
      </p:pic>
      <p:sp>
        <p:nvSpPr>
          <p:cNvPr id="5" name="TextBox 4"/>
          <p:cNvSpPr txBox="1"/>
          <p:nvPr/>
        </p:nvSpPr>
        <p:spPr>
          <a:xfrm>
            <a:off x="287410" y="3090691"/>
            <a:ext cx="4489306"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Improving Data Quality</a:t>
            </a:r>
          </a:p>
          <a:p>
            <a:pPr marL="285750" indent="-285750">
              <a:buFont typeface="Arial" panose="020B0604020202020204" pitchFamily="34" charset="0"/>
              <a:buChar char="•"/>
            </a:pPr>
            <a:r>
              <a:rPr lang="en-US" dirty="0" smtClean="0"/>
              <a:t>Dealing with Missing Values</a:t>
            </a:r>
          </a:p>
          <a:p>
            <a:pPr marL="285750" indent="-285750">
              <a:buFont typeface="Arial" panose="020B0604020202020204" pitchFamily="34" charset="0"/>
              <a:buChar char="•"/>
            </a:pPr>
            <a:r>
              <a:rPr lang="en-US" dirty="0" smtClean="0"/>
              <a:t>Normalizing and Scaling</a:t>
            </a:r>
          </a:p>
          <a:p>
            <a:pPr marL="285750" indent="-285750">
              <a:buFont typeface="Arial" panose="020B0604020202020204" pitchFamily="34" charset="0"/>
              <a:buChar char="•"/>
            </a:pPr>
            <a:r>
              <a:rPr lang="en-US" dirty="0" smtClean="0"/>
              <a:t>Handling Outliers</a:t>
            </a:r>
          </a:p>
          <a:p>
            <a:pPr marL="285750" indent="-285750">
              <a:buFont typeface="Arial" panose="020B0604020202020204" pitchFamily="34" charset="0"/>
              <a:buChar char="•"/>
            </a:pPr>
            <a:r>
              <a:rPr lang="en-US" dirty="0" smtClean="0"/>
              <a:t>Algorithm Compatibility</a:t>
            </a:r>
          </a:p>
          <a:p>
            <a:pPr marL="285750" indent="-285750">
              <a:buFont typeface="Arial" panose="020B0604020202020204" pitchFamily="34" charset="0"/>
              <a:buChar char="•"/>
            </a:pPr>
            <a:r>
              <a:rPr lang="en-US" dirty="0" smtClean="0"/>
              <a:t>Performance</a:t>
            </a:r>
          </a:p>
          <a:p>
            <a:pPr marL="285750" indent="-285750">
              <a:buFont typeface="Arial" panose="020B0604020202020204" pitchFamily="34" charset="0"/>
              <a:buChar char="•"/>
            </a:pPr>
            <a:r>
              <a:rPr lang="en-US" dirty="0" smtClean="0"/>
              <a:t>Feature Engineering</a:t>
            </a:r>
            <a:endParaRPr lang="en-US" dirty="0"/>
          </a:p>
        </p:txBody>
      </p:sp>
      <p:pic>
        <p:nvPicPr>
          <p:cNvPr id="6" name="Picture 5"/>
          <p:cNvPicPr>
            <a:picLocks noChangeAspect="1"/>
          </p:cNvPicPr>
          <p:nvPr/>
        </p:nvPicPr>
        <p:blipFill>
          <a:blip r:embed="rId3"/>
          <a:stretch>
            <a:fillRect/>
          </a:stretch>
        </p:blipFill>
        <p:spPr>
          <a:xfrm>
            <a:off x="5592974" y="1042987"/>
            <a:ext cx="6599025" cy="5617120"/>
          </a:xfrm>
          <a:prstGeom prst="rect">
            <a:avLst/>
          </a:prstGeom>
        </p:spPr>
      </p:pic>
      <p:pic>
        <p:nvPicPr>
          <p:cNvPr id="3" name="Picture 2"/>
          <p:cNvPicPr>
            <a:picLocks noChangeAspect="1"/>
          </p:cNvPicPr>
          <p:nvPr/>
        </p:nvPicPr>
        <p:blipFill>
          <a:blip r:embed="rId4"/>
          <a:stretch>
            <a:fillRect/>
          </a:stretch>
        </p:blipFill>
        <p:spPr>
          <a:xfrm>
            <a:off x="5827670" y="5593848"/>
            <a:ext cx="1685237" cy="935035"/>
          </a:xfrm>
          <a:prstGeom prst="rect">
            <a:avLst/>
          </a:prstGeom>
        </p:spPr>
      </p:pic>
      <p:pic>
        <p:nvPicPr>
          <p:cNvPr id="7" name="Picture 6"/>
          <p:cNvPicPr>
            <a:picLocks noChangeAspect="1"/>
          </p:cNvPicPr>
          <p:nvPr/>
        </p:nvPicPr>
        <p:blipFill>
          <a:blip r:embed="rId5"/>
          <a:stretch>
            <a:fillRect/>
          </a:stretch>
        </p:blipFill>
        <p:spPr>
          <a:xfrm>
            <a:off x="2956348" y="4825483"/>
            <a:ext cx="2636626" cy="1942158"/>
          </a:xfrm>
          <a:prstGeom prst="rect">
            <a:avLst/>
          </a:prstGeom>
        </p:spPr>
      </p:pic>
    </p:spTree>
    <p:extLst>
      <p:ext uri="{BB962C8B-B14F-4D97-AF65-F5344CB8AC3E}">
        <p14:creationId xmlns:p14="http://schemas.microsoft.com/office/powerpoint/2010/main" val="6690305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33135" y="982132"/>
            <a:ext cx="6300832" cy="5116918"/>
          </a:xfrm>
          <a:prstGeom prst="rect">
            <a:avLst/>
          </a:prstGeom>
        </p:spPr>
      </p:pic>
    </p:spTree>
    <p:extLst>
      <p:ext uri="{BB962C8B-B14F-4D97-AF65-F5344CB8AC3E}">
        <p14:creationId xmlns:p14="http://schemas.microsoft.com/office/powerpoint/2010/main" val="2288048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657" y="441306"/>
            <a:ext cx="4222786" cy="366208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4176" y="0"/>
            <a:ext cx="6920801" cy="6858000"/>
          </a:xfrm>
          <a:prstGeom prst="rect">
            <a:avLst/>
          </a:prstGeom>
        </p:spPr>
      </p:pic>
    </p:spTree>
    <p:extLst>
      <p:ext uri="{BB962C8B-B14F-4D97-AF65-F5344CB8AC3E}">
        <p14:creationId xmlns:p14="http://schemas.microsoft.com/office/powerpoint/2010/main" val="39635997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in preparing </a:t>
            </a:r>
            <a:r>
              <a:rPr lang="en-US" dirty="0"/>
              <a:t>an unstructured text document for deeper </a:t>
            </a:r>
            <a:r>
              <a:rPr lang="en-US" dirty="0" smtClean="0"/>
              <a:t>analysis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arenR"/>
            </a:pPr>
            <a:r>
              <a:rPr lang="en-US" dirty="0" smtClean="0"/>
              <a:t>Tokenization</a:t>
            </a:r>
            <a:endParaRPr lang="en-US" dirty="0"/>
          </a:p>
          <a:p>
            <a:pPr marL="457200" indent="-457200">
              <a:buFont typeface="+mj-lt"/>
              <a:buAutoNum type="arabicParenR"/>
            </a:pPr>
            <a:r>
              <a:rPr lang="en-US" dirty="0"/>
              <a:t>Sentence Breaking</a:t>
            </a:r>
          </a:p>
          <a:p>
            <a:pPr marL="457200" indent="-457200">
              <a:buFont typeface="+mj-lt"/>
              <a:buAutoNum type="arabicParenR"/>
            </a:pPr>
            <a:r>
              <a:rPr lang="en-US" dirty="0"/>
              <a:t>Part of Speech Tagging</a:t>
            </a:r>
          </a:p>
          <a:p>
            <a:pPr marL="457200" indent="-457200">
              <a:buFont typeface="+mj-lt"/>
              <a:buAutoNum type="arabicParenR"/>
            </a:pPr>
            <a:r>
              <a:rPr lang="en-US" dirty="0"/>
              <a:t>Chunking</a:t>
            </a:r>
          </a:p>
          <a:p>
            <a:pPr marL="457200" indent="-457200">
              <a:buFont typeface="+mj-lt"/>
              <a:buAutoNum type="arabicParenR"/>
            </a:pPr>
            <a:r>
              <a:rPr lang="en-US" dirty="0"/>
              <a:t>Syntax Parsing</a:t>
            </a:r>
          </a:p>
          <a:p>
            <a:pPr marL="457200" indent="-457200">
              <a:buFont typeface="+mj-lt"/>
              <a:buAutoNum type="arabicParenR"/>
            </a:pPr>
            <a:r>
              <a:rPr lang="en-US" dirty="0"/>
              <a:t>Sentence Chaining</a:t>
            </a:r>
          </a:p>
          <a:p>
            <a:endParaRPr lang="en-US" dirty="0"/>
          </a:p>
        </p:txBody>
      </p:sp>
    </p:spTree>
    <p:extLst>
      <p:ext uri="{BB962C8B-B14F-4D97-AF65-F5344CB8AC3E}">
        <p14:creationId xmlns:p14="http://schemas.microsoft.com/office/powerpoint/2010/main" val="8659947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9619</TotalTime>
  <Words>744</Words>
  <Application>Microsoft Office PowerPoint</Application>
  <PresentationFormat>Widescreen</PresentationFormat>
  <Paragraphs>71</Paragraphs>
  <Slides>25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Garamond</vt:lpstr>
      <vt:lpstr>Open Sans</vt:lpstr>
      <vt:lpstr>Organic</vt:lpstr>
      <vt:lpstr>Data Preprocessing</vt:lpstr>
      <vt:lpstr>Objectives</vt:lpstr>
      <vt:lpstr>PowerPoint Presentation</vt:lpstr>
      <vt:lpstr>PowerPoint Presentation</vt:lpstr>
      <vt:lpstr>Machine Learning Pipeline</vt:lpstr>
      <vt:lpstr>Importance of Data Preprocessing</vt:lpstr>
      <vt:lpstr>PowerPoint Presentation</vt:lpstr>
      <vt:lpstr>PowerPoint Presentation</vt:lpstr>
      <vt:lpstr>Steps in preparing an unstructured text document for deeper analysis</vt:lpstr>
      <vt:lpstr>Tokenization</vt:lpstr>
      <vt:lpstr>PowerPoint Presentation</vt:lpstr>
      <vt:lpstr>PowerPoint Presentation</vt:lpstr>
      <vt:lpstr>PowerPoint Presentation</vt:lpstr>
      <vt:lpstr>Sentence Breaking</vt:lpstr>
      <vt:lpstr>Part-of-Speech tagging</vt:lpstr>
      <vt:lpstr>PowerPoint Presentation</vt:lpstr>
      <vt:lpstr>Named Entity Recognition</vt:lpstr>
      <vt:lpstr>PowerPoint Presentation</vt:lpstr>
      <vt:lpstr>Chunking</vt:lpstr>
      <vt:lpstr>PowerPoint Presentation</vt:lpstr>
      <vt:lpstr>Syntax Parsing</vt:lpstr>
      <vt:lpstr>Sentence Chaining</vt:lpstr>
      <vt:lpstr>Task: Data Preprocessing </vt:lpstr>
      <vt:lpstr>Lab Assignment</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Architecture</dc:title>
  <dc:creator>Edward Ombui</dc:creator>
  <cp:lastModifiedBy>Edward Ombui</cp:lastModifiedBy>
  <cp:revision>56</cp:revision>
  <dcterms:created xsi:type="dcterms:W3CDTF">2024-01-06T08:51:47Z</dcterms:created>
  <dcterms:modified xsi:type="dcterms:W3CDTF">2024-09-11T14:00:07Z</dcterms:modified>
</cp:coreProperties>
</file>